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-94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26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4" y="1238369"/>
            <a:ext cx="6956227" cy="649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Recommendations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7234" y="2303145"/>
            <a:ext cx="4253389" cy="2240161"/>
          </a:xfrm>
          <a:prstGeom prst="roundRect">
            <a:avLst>
              <a:gd name="adj" fmla="val 489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704374" y="2303145"/>
            <a:ext cx="91440" cy="2240161"/>
          </a:xfrm>
          <a:prstGeom prst="roundRect">
            <a:avLst>
              <a:gd name="adj" fmla="val 34085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6438" y="2533769"/>
            <a:ext cx="306216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Boost Subscription Value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6438" y="2982992"/>
            <a:ext cx="3723561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 benefits and perks to convert the 2,518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 into recurring revenue streams.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8387" y="2303145"/>
            <a:ext cx="4253508" cy="2240161"/>
          </a:xfrm>
          <a:prstGeom prst="roundRect">
            <a:avLst>
              <a:gd name="adj" fmla="val 489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65527" y="2303145"/>
            <a:ext cx="91440" cy="2240161"/>
          </a:xfrm>
          <a:prstGeom prst="roundRect">
            <a:avLst>
              <a:gd name="adj" fmla="val 34085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87591" y="2533769"/>
            <a:ext cx="348805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 Loyalty Programs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87591" y="2982992"/>
            <a:ext cx="3723680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to accelerate movement from "Returning" to "Loyal" segments, strengthening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lifetime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49658" y="2303145"/>
            <a:ext cx="4253389" cy="2240161"/>
          </a:xfrm>
          <a:prstGeom prst="roundRect">
            <a:avLst>
              <a:gd name="adj" fmla="val 489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26798" y="2303145"/>
            <a:ext cx="91440" cy="2240161"/>
          </a:xfrm>
          <a:prstGeom prst="roundRect">
            <a:avLst>
              <a:gd name="adj" fmla="val 34085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48862" y="2533769"/>
            <a:ext cx="337685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Optimize Discount Strategy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48862" y="2982992"/>
            <a:ext cx="3723561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promotional sales boosts with margin control, especially for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discount-dependent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like hats and sneakers.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7234" y="4751070"/>
            <a:ext cx="4253389" cy="2240161"/>
          </a:xfrm>
          <a:prstGeom prst="roundRect">
            <a:avLst>
              <a:gd name="adj" fmla="val 489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04374" y="4751070"/>
            <a:ext cx="91440" cy="2240161"/>
          </a:xfrm>
          <a:prstGeom prst="roundRect">
            <a:avLst>
              <a:gd name="adj" fmla="val 34085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6438" y="4981694"/>
            <a:ext cx="3032522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Leverage Top Performers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026438" y="5430917"/>
            <a:ext cx="3723561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top-rated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products (Gloves, Sandals, Boots) and best-sellers (Jewelry, Blouses) in marketing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campaigns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88387" y="4751070"/>
            <a:ext cx="4253508" cy="2240161"/>
          </a:xfrm>
          <a:prstGeom prst="roundRect">
            <a:avLst>
              <a:gd name="adj" fmla="val 4898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65527" y="4751070"/>
            <a:ext cx="91440" cy="2240161"/>
          </a:xfrm>
          <a:prstGeom prst="roundRect">
            <a:avLst>
              <a:gd name="adj" fmla="val 34085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487591" y="4981694"/>
            <a:ext cx="347114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High-Value Segments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487591" y="5430917"/>
            <a:ext cx="3723680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Young Adults</a:t>
            </a: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($62,143 revenue)</a:t>
            </a: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express shipping users, and high-spending discount customers.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covering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Diverse items across four categories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43375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3955971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Product, Category, Amount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6775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-94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014901"/>
            <a:ext cx="3616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Imported dataset using pandas, examined structure with df.info() and summary statistics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-94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216962" y="3014901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 values using median rating per product category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-94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bins and purchase_frequency_days columns for deeper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-94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 to snake_case, removed redundant promo_code_used field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2" charset="-94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to PostgreSQL and loaded cleaned data for SQL-based business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5820"/>
            <a:ext cx="6007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Statistical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1574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Profile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0704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Age: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44 years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6927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Range: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18-70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03902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 Split: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68% Male, 32% 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77578" y="3071574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Purchase Behavior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77578" y="4007048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Amount: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$59.76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77578" y="4936927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Range: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$20-$100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477578" y="5503902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Rating: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3.75/5.0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61365" y="3071574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61365" y="3652718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 Previous: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25 purchases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161365" y="4582597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27%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61365" y="5149572"/>
            <a:ext cx="2203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Use: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43%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9053"/>
            <a:ext cx="7549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Revenue Analysis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47994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2274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76522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326421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 of customer base driving 68% of total 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080748"/>
            <a:ext cx="7556421" cy="1805940"/>
          </a:xfrm>
          <a:prstGeom prst="roundRect">
            <a:avLst>
              <a:gd name="adj" fmla="val 188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07004" y="4307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07004" y="47979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529697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32% of customer base contributing 32% of revenue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80190" y="614183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distribution aligns proportionally with customer demographics, suggesting consistent spending patterns across genders.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48402"/>
            <a:ext cx="7694652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Customer Segmentation Insights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593890" y="2866787"/>
            <a:ext cx="2453164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80%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89" y="1620322"/>
            <a:ext cx="2991683" cy="299168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4006" y="486120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Loyal Customers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7944" y="5292447"/>
            <a:ext cx="424529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3,116 customers with 5+ purchases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88499" y="2866787"/>
            <a:ext cx="2453164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18%</a:t>
            </a:r>
            <a:endParaRPr lang="en-US" sz="3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299" y="1620322"/>
            <a:ext cx="2991683" cy="299168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8616" y="486120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Returning Buyers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192435" y="5292447"/>
            <a:ext cx="4245412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701 customers with 2-4 purchases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583108" y="2866787"/>
            <a:ext cx="2453164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2%</a:t>
            </a:r>
            <a:endParaRPr lang="en-US" sz="3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908" y="1620322"/>
            <a:ext cx="2991683" cy="299168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63225" y="4861203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 Customers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687044" y="5292447"/>
            <a:ext cx="4245412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 first-time purchasers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697944" y="6035278"/>
            <a:ext cx="257603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Behavior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97944" y="6546294"/>
            <a:ext cx="63740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Among repeat buyers (5+ purchases): 958 are subscribers while 2,518 are not, indicating significant opportunity for subscription conversion.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566065" y="6035278"/>
            <a:ext cx="258568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Strategic Opportunity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7566065" y="6546294"/>
            <a:ext cx="6374011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loyal customer base without subscriptions represents untapped recurring revenue potential.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920" y="546854"/>
            <a:ext cx="7054215" cy="621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Product Performance Analysis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5920" y="1864042"/>
            <a:ext cx="4280297" cy="1466969"/>
          </a:xfrm>
          <a:prstGeom prst="roundRect">
            <a:avLst>
              <a:gd name="adj" fmla="val 7480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95920" y="1841183"/>
            <a:ext cx="4280297" cy="91440"/>
          </a:xfrm>
          <a:prstGeom prst="roundRect">
            <a:avLst>
              <a:gd name="adj" fmla="val 32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537817" y="1565791"/>
            <a:ext cx="596503" cy="596503"/>
          </a:xfrm>
          <a:prstGeom prst="roundRect">
            <a:avLst>
              <a:gd name="adj" fmla="val 15329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716768" y="1714857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17615" y="2361128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Gloves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17615" y="2791182"/>
            <a:ext cx="38369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rated at 3.86 average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175052" y="1864042"/>
            <a:ext cx="4280297" cy="1466969"/>
          </a:xfrm>
          <a:prstGeom prst="roundRect">
            <a:avLst>
              <a:gd name="adj" fmla="val 7480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175052" y="1841183"/>
            <a:ext cx="4280297" cy="91440"/>
          </a:xfrm>
          <a:prstGeom prst="roundRect">
            <a:avLst>
              <a:gd name="adj" fmla="val 32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7016948" y="1565791"/>
            <a:ext cx="596503" cy="596503"/>
          </a:xfrm>
          <a:prstGeom prst="roundRect">
            <a:avLst>
              <a:gd name="adj" fmla="val 15329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195899" y="1714857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396746" y="2361128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Sandals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396746" y="2791182"/>
            <a:ext cx="38369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performance at 3.84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54183" y="1864042"/>
            <a:ext cx="4280297" cy="1466969"/>
          </a:xfrm>
          <a:prstGeom prst="roundRect">
            <a:avLst>
              <a:gd name="adj" fmla="val 7480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9654183" y="1841183"/>
            <a:ext cx="4280297" cy="91440"/>
          </a:xfrm>
          <a:prstGeom prst="roundRect">
            <a:avLst>
              <a:gd name="adj" fmla="val 32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11496080" y="1565791"/>
            <a:ext cx="596503" cy="596503"/>
          </a:xfrm>
          <a:prstGeom prst="roundRect">
            <a:avLst>
              <a:gd name="adj" fmla="val 15329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675031" y="1714857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875877" y="2361128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Boots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75877" y="2791182"/>
            <a:ext cx="383690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Solid rating of 3.82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695920" y="3828098"/>
            <a:ext cx="6519863" cy="1466969"/>
          </a:xfrm>
          <a:prstGeom prst="roundRect">
            <a:avLst>
              <a:gd name="adj" fmla="val 7480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95920" y="3805238"/>
            <a:ext cx="6519863" cy="91440"/>
          </a:xfrm>
          <a:prstGeom prst="roundRect">
            <a:avLst>
              <a:gd name="adj" fmla="val 32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3657600" y="3529846"/>
            <a:ext cx="596503" cy="596503"/>
          </a:xfrm>
          <a:prstGeom prst="roundRect">
            <a:avLst>
              <a:gd name="adj" fmla="val 15329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3836551" y="3678912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917615" y="4325183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Hat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17615" y="4755237"/>
            <a:ext cx="607647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at 3.80 rating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414617" y="3828098"/>
            <a:ext cx="6519863" cy="1466969"/>
          </a:xfrm>
          <a:prstGeom prst="roundRect">
            <a:avLst>
              <a:gd name="adj" fmla="val 7480"/>
            </a:avLst>
          </a:prstGeom>
          <a:solidFill>
            <a:srgbClr val="F9F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414617" y="3805238"/>
            <a:ext cx="6519863" cy="91440"/>
          </a:xfrm>
          <a:prstGeom prst="roundRect">
            <a:avLst>
              <a:gd name="adj" fmla="val 32621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10376297" y="3529846"/>
            <a:ext cx="596503" cy="596503"/>
          </a:xfrm>
          <a:prstGeom prst="roundRect">
            <a:avLst>
              <a:gd name="adj" fmla="val 153293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555248" y="3678912"/>
            <a:ext cx="23860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636312" y="4325183"/>
            <a:ext cx="248566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Skirt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36312" y="4755237"/>
            <a:ext cx="607647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at 3.78 rating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695920" y="5593318"/>
            <a:ext cx="304419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Top Products by Category</a:t>
            </a:r>
            <a:endParaRPr lang="en-US" sz="1950" dirty="0"/>
          </a:p>
        </p:txBody>
      </p:sp>
      <p:sp>
        <p:nvSpPr>
          <p:cNvPr id="34" name="Text 32"/>
          <p:cNvSpPr/>
          <p:nvPr/>
        </p:nvSpPr>
        <p:spPr>
          <a:xfrm>
            <a:off x="695920" y="6202323"/>
            <a:ext cx="132385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Accessories: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Jewelry (171 orders), Sunglasses (161), Belt (161)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695920" y="6589990"/>
            <a:ext cx="132385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Clothing: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Blouse (171), Pants (171), Shirt (169)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695920" y="6977658"/>
            <a:ext cx="132385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Footwear: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Sandals (160), Shoes (150), Sneakers (145)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695920" y="7365325"/>
            <a:ext cx="132385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Outerwear:</a:t>
            </a: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Jacket (163), Coat (161)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8470583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Discount Strategy Effectiveness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80235"/>
            <a:ext cx="3527822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5813" y="2455426"/>
            <a:ext cx="7616190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still spent above the $59.76 average, demonstrating that promotions can drive premium purchases without sacrificing revenue.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3757493"/>
            <a:ext cx="408944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5813" y="4332684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5813" y="4770477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5813" y="5208270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5813" y="5646063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5813" y="6083856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(47.37%)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products rely heavily on discounts for sales, requiring careful margin management and strategic promotion timing.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188" y="587216"/>
            <a:ext cx="8211264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Shipping &amp; Subscription Patterns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8188" y="1668066"/>
            <a:ext cx="6471523" cy="2522220"/>
          </a:xfrm>
          <a:prstGeom prst="roundRect">
            <a:avLst>
              <a:gd name="adj" fmla="val 125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49047" y="1878925"/>
            <a:ext cx="632698" cy="632698"/>
          </a:xfrm>
          <a:prstGeom prst="roundRect">
            <a:avLst>
              <a:gd name="adj" fmla="val 1445094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998" y="2052876"/>
            <a:ext cx="284678" cy="284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9047" y="272248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Express Shipping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9047" y="3178373"/>
            <a:ext cx="604980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$60.48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average purchase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49047" y="3642122"/>
            <a:ext cx="6049804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Premium shipping correlates with slightly higher spending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0570" y="1668066"/>
            <a:ext cx="6471642" cy="2522220"/>
          </a:xfrm>
          <a:prstGeom prst="roundRect">
            <a:avLst>
              <a:gd name="adj" fmla="val 125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31430" y="1878925"/>
            <a:ext cx="632698" cy="632698"/>
          </a:xfrm>
          <a:prstGeom prst="roundRect">
            <a:avLst>
              <a:gd name="adj" fmla="val 14450948"/>
            </a:avLst>
          </a:prstGeom>
          <a:solidFill>
            <a:srgbClr val="28282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5380" y="2052876"/>
            <a:ext cx="284678" cy="2846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1430" y="2722483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Standard Shipping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31430" y="3178373"/>
            <a:ext cx="60499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$58.46</a:t>
            </a: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average purchase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631430" y="3642122"/>
            <a:ext cx="60499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common choice with consistent spending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38188" y="4532813"/>
            <a:ext cx="13154025" cy="33933"/>
          </a:xfrm>
          <a:prstGeom prst="rect">
            <a:avLst/>
          </a:prstGeom>
          <a:solidFill>
            <a:srgbClr val="161613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738188" y="4882991"/>
            <a:ext cx="360985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Subscription Impact Analysis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738188" y="5718572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(1,053 customers):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738188" y="6245662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spend: $59.49</a:t>
            </a:r>
            <a:endParaRPr lang="en-US" sz="1650" dirty="0"/>
          </a:p>
        </p:txBody>
      </p:sp>
      <p:sp>
        <p:nvSpPr>
          <p:cNvPr id="19" name="Text 15"/>
          <p:cNvSpPr/>
          <p:nvPr/>
        </p:nvSpPr>
        <p:spPr>
          <a:xfrm>
            <a:off x="738188" y="6656784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$62,645</a:t>
            </a:r>
            <a:endParaRPr lang="en-US" sz="1650" dirty="0"/>
          </a:p>
        </p:txBody>
      </p:sp>
      <p:sp>
        <p:nvSpPr>
          <p:cNvPr id="20" name="Text 16"/>
          <p:cNvSpPr/>
          <p:nvPr/>
        </p:nvSpPr>
        <p:spPr>
          <a:xfrm>
            <a:off x="7580114" y="5718572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Non-Subscribers (2,847 customers):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7580114" y="6245662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spend: $59.87</a:t>
            </a:r>
            <a:endParaRPr lang="en-US" sz="1650" dirty="0"/>
          </a:p>
        </p:txBody>
      </p:sp>
      <p:sp>
        <p:nvSpPr>
          <p:cNvPr id="22" name="Text 18"/>
          <p:cNvSpPr/>
          <p:nvPr/>
        </p:nvSpPr>
        <p:spPr>
          <a:xfrm>
            <a:off x="7580114" y="6656784"/>
            <a:ext cx="631971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revenue: $170,436</a:t>
            </a:r>
            <a:endParaRPr lang="en-US" sz="1650" dirty="0"/>
          </a:p>
        </p:txBody>
      </p:sp>
      <p:sp>
        <p:nvSpPr>
          <p:cNvPr id="23" name="Text 19"/>
          <p:cNvSpPr/>
          <p:nvPr/>
        </p:nvSpPr>
        <p:spPr>
          <a:xfrm>
            <a:off x="738188" y="7305080"/>
            <a:ext cx="131540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spending patterns suggest subscription benefits need stronger differentiation to drive conversion.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708</Words>
  <Application>Microsoft Office PowerPoint</Application>
  <PresentationFormat>Custom</PresentationFormat>
  <Paragraphs>141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DM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ge63bex</cp:lastModifiedBy>
  <cp:revision>2</cp:revision>
  <dcterms:created xsi:type="dcterms:W3CDTF">2025-11-05T13:32:29Z</dcterms:created>
  <dcterms:modified xsi:type="dcterms:W3CDTF">2025-11-05T13:38:29Z</dcterms:modified>
</cp:coreProperties>
</file>